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Roboto" panose="02000000000000000000" pitchFamily="2" charset="0"/>
      <p:regular r:id="rId19"/>
    </p:embeddedFont>
    <p:embeddedFont>
      <p:font typeface="Roboto Slab" panose="020B0604020202020204" charset="0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080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3677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63811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89990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09790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96152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54477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40449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1337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01001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96887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3379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96613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102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67164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23695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1176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07911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33440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3830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6326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12/27/2024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597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Передовые технологии в России: обзор 2024-2025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 этом обзоре мы рассмотрим ключевые тренды развития цифровой экономики в России, роль РАЭК в стимулировании инноваций, а также перспективные технологии будущего.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6756440" y="5467112"/>
            <a:ext cx="2567107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1FE82-D4CE-46FE-BC46-401DE568ECE9}"/>
              </a:ext>
            </a:extLst>
          </p:cNvPr>
          <p:cNvSpPr txBox="1"/>
          <p:nvPr/>
        </p:nvSpPr>
        <p:spPr>
          <a:xfrm>
            <a:off x="11877261" y="6845839"/>
            <a:ext cx="24847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Выполнили:</a:t>
            </a:r>
          </a:p>
          <a:p>
            <a:pPr algn="r"/>
            <a:r>
              <a:rPr lang="ru-RU" dirty="0"/>
              <a:t>Лобосов Н.</a:t>
            </a:r>
          </a:p>
          <a:p>
            <a:pPr algn="r"/>
            <a:r>
              <a:rPr lang="ru-RU" dirty="0"/>
              <a:t>Подлужнов Н.</a:t>
            </a:r>
            <a:br>
              <a:rPr lang="ru-RU" dirty="0"/>
            </a:br>
            <a:r>
              <a:rPr lang="ru-RU" dirty="0" err="1"/>
              <a:t>Теслин</a:t>
            </a:r>
            <a:r>
              <a:rPr lang="ru-RU" dirty="0"/>
              <a:t> А.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BF0D18-4C34-4E3F-84D4-165BEA8E4318}"/>
              </a:ext>
            </a:extLst>
          </p:cNvPr>
          <p:cNvSpPr txBox="1"/>
          <p:nvPr/>
        </p:nvSpPr>
        <p:spPr>
          <a:xfrm>
            <a:off x="3707296" y="3719443"/>
            <a:ext cx="72158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03690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254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Основные тренды развития цифровой экономики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67075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Искусственный интеллект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02549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Искусственный интеллект (ИИ) играет ключевую роль в автоматизации процессов, оптимизации бизнес-решений и персонализации сервисов.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2670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Big Data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3848219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Анализ больших данных позволяет выявлять скрытые закономерности, оптимизировать маркетинговые кампании и создавать новые продукты.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2670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Блокчейн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3848219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Технология блокчейн обеспечивает прозрачность, безопасность и надежность транзакций, что особенно важно в финансовой сфере.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2670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Интернет вещей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3848219"/>
            <a:ext cx="2845594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Интернет вещей (IoT) открывает новые возможности для сбора данных, управления устройствами и создания интеллектуальных систем.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8254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Талантливые российские ученые и инженеры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67075"/>
            <a:ext cx="30344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Образование и наука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848219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Россия славится своими ведущими университетами и исследовательскими институтами, которые готовят высококвалифицированных специалистов.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856321" y="3267075"/>
            <a:ext cx="35015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Инновационные компании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4856321" y="4202549"/>
            <a:ext cx="35015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Многие российские стартапы и компании уже зарекомендовали себя на международном уровне, привлекая инвестиции и разрабатывая передовые технологии.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1999" y="761286"/>
            <a:ext cx="7640003" cy="20145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Роль РАЭК в стимулировании инноваций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51999" y="3339822"/>
            <a:ext cx="375999" cy="375999"/>
          </a:xfrm>
          <a:prstGeom prst="roundRect">
            <a:avLst>
              <a:gd name="adj" fmla="val 8573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342787" y="3339822"/>
            <a:ext cx="2996327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Поддержка стартапов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342787" y="3804404"/>
            <a:ext cx="3121819" cy="1719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РАЭК предоставляет поддержку стартапам, предоставляя доступ к финансированию, экспертам и инфраструктуре.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9394" y="3339822"/>
            <a:ext cx="375999" cy="375999"/>
          </a:xfrm>
          <a:prstGeom prst="roundRect">
            <a:avLst>
              <a:gd name="adj" fmla="val 8573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5270182" y="3339822"/>
            <a:ext cx="3121819" cy="6715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Разработка стандартов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270182" y="4140160"/>
            <a:ext cx="3121819" cy="17192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РАЭК разрабатывает и внедряет отраслевые стандарты, способствующие унификации и развитию цифровых технологий.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51999" y="6315908"/>
            <a:ext cx="375999" cy="375999"/>
          </a:xfrm>
          <a:prstGeom prst="roundRect">
            <a:avLst>
              <a:gd name="adj" fmla="val 8573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1342787" y="6315908"/>
            <a:ext cx="3617476" cy="335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21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Проведение мероприятий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342787" y="6780490"/>
            <a:ext cx="7049214" cy="687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РАЭК организует конференции, форумы и хакатоны, что создает платформу для обмена опытом и развития инноваций.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2814"/>
            <a:ext cx="1223295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Ключевые инновационные проекты РАЭК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51175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305544"/>
            <a:ext cx="30054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Цифровая трансформация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150293"/>
            <a:ext cx="30054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Проекты по цифровизации различных отраслей экономики, от образования до здравоохранения.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51175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Искусственный интеллект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615029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 и внедрение решений на основе искусственного интеллекта в различных сферах.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51175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305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Кибербезопасность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79596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Проекты по обеспечению безопасности информационных систем и защите данных.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511754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Цифровые технологии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15029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Развитие и внедрение современных цифровых технологий для улучшения качества жизни.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8760" y="687705"/>
            <a:ext cx="12136874" cy="498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Технологии будущего: искусственный интеллект и Big Data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028" y="1506022"/>
            <a:ext cx="1337667" cy="11752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5725" y="2086332"/>
            <a:ext cx="8227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4765358" y="1968937"/>
            <a:ext cx="2753916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Искусственный интеллект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4645581" y="2691646"/>
            <a:ext cx="9386173" cy="11430"/>
          </a:xfrm>
          <a:prstGeom prst="roundRect">
            <a:avLst>
              <a:gd name="adj" fmla="val 209552"/>
            </a:avLst>
          </a:prstGeom>
          <a:solidFill>
            <a:srgbClr val="CFD2D8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9134" y="2721173"/>
            <a:ext cx="2675453" cy="117526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881676" y="3149203"/>
            <a:ext cx="110252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5434251" y="2880836"/>
            <a:ext cx="2113955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Машинное обучение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5434251" y="3225998"/>
            <a:ext cx="8477726" cy="51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Алгоритмы машинного обучения позволяют системам обучаться на данных и принимать более точные решения.</a:t>
            </a:r>
            <a:endParaRPr lang="en-US" sz="1250" dirty="0"/>
          </a:p>
        </p:txBody>
      </p:sp>
      <p:sp>
        <p:nvSpPr>
          <p:cNvPr id="11" name="Shape 7"/>
          <p:cNvSpPr/>
          <p:nvPr/>
        </p:nvSpPr>
        <p:spPr>
          <a:xfrm>
            <a:off x="5314474" y="3906798"/>
            <a:ext cx="8717280" cy="11430"/>
          </a:xfrm>
          <a:prstGeom prst="roundRect">
            <a:avLst>
              <a:gd name="adj" fmla="val 209552"/>
            </a:avLst>
          </a:prstGeom>
          <a:solidFill>
            <a:srgbClr val="CFD2D8"/>
          </a:solidFill>
          <a:ln/>
        </p:spPr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0241" y="3936325"/>
            <a:ext cx="4013240" cy="1175266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882866" y="4364355"/>
            <a:ext cx="107871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1550" dirty="0"/>
          </a:p>
        </p:txBody>
      </p:sp>
      <p:sp>
        <p:nvSpPr>
          <p:cNvPr id="14" name="Text 9"/>
          <p:cNvSpPr/>
          <p:nvPr/>
        </p:nvSpPr>
        <p:spPr>
          <a:xfrm>
            <a:off x="6103144" y="4095988"/>
            <a:ext cx="1995964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Глубокое обучение</a:t>
            </a:r>
            <a:endParaRPr lang="en-US" sz="1550" dirty="0"/>
          </a:p>
        </p:txBody>
      </p:sp>
      <p:sp>
        <p:nvSpPr>
          <p:cNvPr id="15" name="Text 10"/>
          <p:cNvSpPr/>
          <p:nvPr/>
        </p:nvSpPr>
        <p:spPr>
          <a:xfrm>
            <a:off x="6103144" y="4441150"/>
            <a:ext cx="7808833" cy="510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Глубокие нейронные сети позволяют решать задачи, которые ранее были недоступны для машинного обучения.</a:t>
            </a:r>
            <a:endParaRPr lang="en-US" sz="1250" dirty="0"/>
          </a:p>
        </p:txBody>
      </p:sp>
      <p:sp>
        <p:nvSpPr>
          <p:cNvPr id="16" name="Shape 11"/>
          <p:cNvSpPr/>
          <p:nvPr/>
        </p:nvSpPr>
        <p:spPr>
          <a:xfrm>
            <a:off x="5983367" y="5121950"/>
            <a:ext cx="8048387" cy="11430"/>
          </a:xfrm>
          <a:prstGeom prst="roundRect">
            <a:avLst>
              <a:gd name="adj" fmla="val 209552"/>
            </a:avLst>
          </a:prstGeom>
          <a:solidFill>
            <a:srgbClr val="CFD2D8"/>
          </a:solidFill>
          <a:ln/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1348" y="5151477"/>
            <a:ext cx="5351026" cy="1175266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3878937" y="5579507"/>
            <a:ext cx="115729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4</a:t>
            </a:r>
            <a:endParaRPr lang="en-US" sz="1550" dirty="0"/>
          </a:p>
        </p:txBody>
      </p:sp>
      <p:sp>
        <p:nvSpPr>
          <p:cNvPr id="19" name="Text 13"/>
          <p:cNvSpPr/>
          <p:nvPr/>
        </p:nvSpPr>
        <p:spPr>
          <a:xfrm>
            <a:off x="6772037" y="5438775"/>
            <a:ext cx="3255764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Обработка естественного языка</a:t>
            </a:r>
            <a:endParaRPr lang="en-US" sz="1550" dirty="0"/>
          </a:p>
        </p:txBody>
      </p:sp>
      <p:sp>
        <p:nvSpPr>
          <p:cNvPr id="20" name="Text 14"/>
          <p:cNvSpPr/>
          <p:nvPr/>
        </p:nvSpPr>
        <p:spPr>
          <a:xfrm>
            <a:off x="6772037" y="5783937"/>
            <a:ext cx="6032302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Технология позволяет системам понимать и обрабатывать человеческий язык.</a:t>
            </a:r>
            <a:endParaRPr lang="en-US" sz="1250" dirty="0"/>
          </a:p>
        </p:txBody>
      </p:sp>
      <p:sp>
        <p:nvSpPr>
          <p:cNvPr id="21" name="Shape 15"/>
          <p:cNvSpPr/>
          <p:nvPr/>
        </p:nvSpPr>
        <p:spPr>
          <a:xfrm>
            <a:off x="6652260" y="6337102"/>
            <a:ext cx="7379494" cy="11430"/>
          </a:xfrm>
          <a:prstGeom prst="roundRect">
            <a:avLst>
              <a:gd name="adj" fmla="val 209552"/>
            </a:avLst>
          </a:prstGeom>
          <a:solidFill>
            <a:srgbClr val="CFD2D8"/>
          </a:solidFill>
          <a:ln/>
        </p:spPr>
      </p:sp>
      <p:pic>
        <p:nvPicPr>
          <p:cNvPr id="22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455" y="6366629"/>
            <a:ext cx="6688812" cy="1175266"/>
          </a:xfrm>
          <a:prstGeom prst="rect">
            <a:avLst/>
          </a:prstGeom>
        </p:spPr>
      </p:pic>
      <p:sp>
        <p:nvSpPr>
          <p:cNvPr id="23" name="Text 16"/>
          <p:cNvSpPr/>
          <p:nvPr/>
        </p:nvSpPr>
        <p:spPr>
          <a:xfrm>
            <a:off x="3884057" y="6794659"/>
            <a:ext cx="105370" cy="319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</a:t>
            </a:r>
            <a:endParaRPr lang="en-US" sz="1550" dirty="0"/>
          </a:p>
        </p:txBody>
      </p:sp>
      <p:sp>
        <p:nvSpPr>
          <p:cNvPr id="24" name="Text 17"/>
          <p:cNvSpPr/>
          <p:nvPr/>
        </p:nvSpPr>
        <p:spPr>
          <a:xfrm>
            <a:off x="7440930" y="6653927"/>
            <a:ext cx="2280880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Компьютерное зрение</a:t>
            </a:r>
            <a:endParaRPr lang="en-US" sz="1550" dirty="0"/>
          </a:p>
        </p:txBody>
      </p:sp>
      <p:sp>
        <p:nvSpPr>
          <p:cNvPr id="25" name="Text 18"/>
          <p:cNvSpPr/>
          <p:nvPr/>
        </p:nvSpPr>
        <p:spPr>
          <a:xfrm>
            <a:off x="7440930" y="6999089"/>
            <a:ext cx="5963603" cy="2553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Системы с компьютерным зрением могут распознавать изображения и видео.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9823" y="560546"/>
            <a:ext cx="7717155" cy="19109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Безопасность и конфиденциальность в цифровую эпоху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823" y="2777252"/>
            <a:ext cx="1019175" cy="16307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24750" y="2981087"/>
            <a:ext cx="2548176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Защита данных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524750" y="3421856"/>
            <a:ext cx="6392228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Проекты по созданию систем защиты данных от несанкционированного доступа и утечки.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9823" y="4408051"/>
            <a:ext cx="1019175" cy="16307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24750" y="4611886"/>
            <a:ext cx="2548176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Кибербезопасность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7524750" y="5052655"/>
            <a:ext cx="6392228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 и внедрение решений по предотвращению кибератак и защите инфраструктуры.</a:t>
            </a:r>
            <a:endParaRPr lang="en-US" sz="16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9823" y="6038850"/>
            <a:ext cx="1019175" cy="16307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24750" y="6242685"/>
            <a:ext cx="2861905" cy="318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Конфиденциальность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7524750" y="6683454"/>
            <a:ext cx="6392228" cy="6522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механизмов обеспечения конфиденциальности и анонимности данных пользователей.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3393" y="602337"/>
            <a:ext cx="7730014" cy="1262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Государственная поддержка инноваций в России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193393" y="2268855"/>
            <a:ext cx="3713440" cy="666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100</a:t>
            </a:r>
            <a:endParaRPr lang="en-US" sz="5200" dirty="0"/>
          </a:p>
        </p:txBody>
      </p:sp>
      <p:sp>
        <p:nvSpPr>
          <p:cNvPr id="5" name="Text 2"/>
          <p:cNvSpPr/>
          <p:nvPr/>
        </p:nvSpPr>
        <p:spPr>
          <a:xfrm>
            <a:off x="6787515" y="3187898"/>
            <a:ext cx="2525078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Млрд. руб.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193393" y="3624739"/>
            <a:ext cx="3713440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Государственное финансирование программ инновационного развития.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0209848" y="2268855"/>
            <a:ext cx="3713559" cy="666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1000</a:t>
            </a:r>
            <a:endParaRPr lang="en-US" sz="5200" dirty="0"/>
          </a:p>
        </p:txBody>
      </p:sp>
      <p:sp>
        <p:nvSpPr>
          <p:cNvPr id="8" name="Text 5"/>
          <p:cNvSpPr/>
          <p:nvPr/>
        </p:nvSpPr>
        <p:spPr>
          <a:xfrm>
            <a:off x="10804088" y="3187898"/>
            <a:ext cx="2525078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Стартапов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209848" y="3624739"/>
            <a:ext cx="3713559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Поддержка стартапов и малых предприятий, занимающихся инновационными разработками.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193393" y="5301496"/>
            <a:ext cx="3713440" cy="666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200"/>
              </a:lnSpc>
              <a:buNone/>
            </a:pPr>
            <a:r>
              <a:rPr lang="en-US" sz="5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50</a:t>
            </a:r>
            <a:endParaRPr lang="en-US" sz="5200" dirty="0"/>
          </a:p>
        </p:txBody>
      </p:sp>
      <p:sp>
        <p:nvSpPr>
          <p:cNvPr id="11" name="Text 8"/>
          <p:cNvSpPr/>
          <p:nvPr/>
        </p:nvSpPr>
        <p:spPr>
          <a:xfrm>
            <a:off x="6787515" y="6220539"/>
            <a:ext cx="2525078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9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Технопарков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193393" y="6657380"/>
            <a:ext cx="3713440" cy="9697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технопарков и инновационных центров для развития новых технологий.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46359"/>
            <a:ext cx="107221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Выводы и рекомендации на будущее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08766"/>
            <a:ext cx="2173724" cy="807958"/>
          </a:xfrm>
          <a:prstGeom prst="roundRect">
            <a:avLst>
              <a:gd name="adj" fmla="val 4211"/>
            </a:avLst>
          </a:prstGeom>
          <a:solidFill>
            <a:srgbClr val="E9ECF2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685931"/>
            <a:ext cx="11680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735580"/>
            <a:ext cx="18184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Инвестиции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3080861" y="3301484"/>
            <a:ext cx="10642402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7" name="Shape 5"/>
          <p:cNvSpPr/>
          <p:nvPr/>
        </p:nvSpPr>
        <p:spPr>
          <a:xfrm>
            <a:off x="793790" y="3430072"/>
            <a:ext cx="4347567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8" name="Text 6"/>
          <p:cNvSpPr/>
          <p:nvPr/>
        </p:nvSpPr>
        <p:spPr>
          <a:xfrm>
            <a:off x="1020604" y="4038243"/>
            <a:ext cx="15656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368171" y="3656886"/>
            <a:ext cx="46974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Развитие кадрового потенциала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4147304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Необходимо вкладывать средства в образование и подготовку специалистов в области IT и инноваций.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5254704" y="5084683"/>
            <a:ext cx="8468558" cy="15240"/>
          </a:xfrm>
          <a:prstGeom prst="roundRect">
            <a:avLst>
              <a:gd name="adj" fmla="val 223256"/>
            </a:avLst>
          </a:prstGeom>
          <a:solidFill>
            <a:srgbClr val="CFD2D8"/>
          </a:solidFill>
          <a:ln/>
        </p:spPr>
      </p:sp>
      <p:sp>
        <p:nvSpPr>
          <p:cNvPr id="12" name="Shape 10"/>
          <p:cNvSpPr/>
          <p:nvPr/>
        </p:nvSpPr>
        <p:spPr>
          <a:xfrm>
            <a:off x="793790" y="5213271"/>
            <a:ext cx="6521410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3" name="Text 11"/>
          <p:cNvSpPr/>
          <p:nvPr/>
        </p:nvSpPr>
        <p:spPr>
          <a:xfrm>
            <a:off x="1020604" y="5821442"/>
            <a:ext cx="15311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542014" y="54400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Сотрудничество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930503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Важно развивать международное сотрудничество в области инноваций и обмена опытом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486</Words>
  <Application>Microsoft Office PowerPoint</Application>
  <PresentationFormat>Произвольный</PresentationFormat>
  <Paragraphs>86</Paragraphs>
  <Slides>10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Calibri</vt:lpstr>
      <vt:lpstr>Roboto</vt:lpstr>
      <vt:lpstr>Roboto Slab</vt:lpstr>
      <vt:lpstr>Arial</vt:lpstr>
      <vt:lpstr>Calibri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Никита Подлужнов</cp:lastModifiedBy>
  <cp:revision>3</cp:revision>
  <dcterms:created xsi:type="dcterms:W3CDTF">2024-12-24T08:29:04Z</dcterms:created>
  <dcterms:modified xsi:type="dcterms:W3CDTF">2024-12-27T08:22:53Z</dcterms:modified>
</cp:coreProperties>
</file>